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embeddedFontLst>
    <p:embeddedFont>
      <p:font typeface="Arial Narrow"/>
      <p:regular r:id="rId45"/>
      <p:bold r:id="rId46"/>
      <p:italic r:id="rId47"/>
      <p:boldItalic r:id="rId48"/>
    </p:embeddedFont>
    <p:embeddedFont>
      <p:font typeface="Tahoma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g1rKn5hdrVVESOkwUM349M9ZFB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ArialNarrow-bold.fntdata"/><Relationship Id="rId45" Type="http://schemas.openxmlformats.org/officeDocument/2006/relationships/font" Target="fonts/ArialNarrow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rialNarrow-boldItalic.fntdata"/><Relationship Id="rId47" Type="http://schemas.openxmlformats.org/officeDocument/2006/relationships/font" Target="fonts/ArialNarrow-italic.fntdata"/><Relationship Id="rId49" Type="http://schemas.openxmlformats.org/officeDocument/2006/relationships/font" Target="fonts/Tahom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Tahom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9e91fc15b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e9e91fc15b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2e9e91fc15b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9e91fc15b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9e91fc15b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2e9e91fc15b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9e91fc15b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e9e91fc15b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2e9e91fc15b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9e91fc15b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e9e91fc15b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2e9e91fc15b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9e91fc15b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e9e91fc15b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2e9e91fc15b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9e91fc15b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e9e91fc15b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2e9e91fc15b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90e689eed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b90e689eed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2b90e689eed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90e689eed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b90e689eed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2b90e689eed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90e689eed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b90e689eed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b90e689eed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90e689eed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b90e689eed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2b90e689eed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8daaf98b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68daaf98b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268daaf98b3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90e689eed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b90e689eed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b90e689eed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90e689eed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b90e689eed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2b90e689eed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90e689eed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b90e689eed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2b90e689eed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afe20301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eafe20301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eafe20301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afe20301c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eafe20301c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eafe20301c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b7740825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eb7740825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2eb7740825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afe20301c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eafe20301c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eafe20301c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afe20301c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eafe20301c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2eafe20301c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afe20301c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eafe20301c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2eafe20301c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afe20301c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eafe20301c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2eafe20301c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9e91fc15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e9e91fc15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2e9e91fc15b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afe20301c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eafe20301c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2eafe20301c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afe20301c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eafe20301c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2eafe20301c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afe20301c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eafe20301c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g2eafe20301c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afe20301c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eafe20301c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2eafe20301c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eb77408251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2eb77408251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g2eb77408251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b90e689eed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2b90e689eed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2b90e689eed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b90e689eed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2b90e689eed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2b90e689eed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b90e689eed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b90e689eed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b90e689eed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90e689eed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b90e689eed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2b90e689eed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90e689eed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2b90e689eed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g2b90e689eed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e91fc15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e9e91fc15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e9e91fc15b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68daaf98b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268daaf98b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268daaf98b3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9e91fc15b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e9e91fc15b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e9e91fc15b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9e91fc15b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e9e91fc15b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e9e91fc15b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9e91fc15b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e9e91fc15b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2e9e91fc15b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9e91fc15b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e9e91fc15b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e9e91fc15b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9e91fc15b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e9e91fc15b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e9e91fc15b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3051275" y="2759950"/>
            <a:ext cx="7392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lang="en" sz="72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sz="72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71475" y="620656"/>
            <a:ext cx="992981" cy="151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823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780122" y="4439376"/>
            <a:ext cx="11421114" cy="2418623"/>
          </a:xfrm>
          <a:prstGeom prst="rtTriangle">
            <a:avLst/>
          </a:prstGeom>
          <a:solidFill>
            <a:srgbClr val="B2FACD"/>
          </a:solidFill>
          <a:ln cap="flat" cmpd="sng" w="25400">
            <a:solidFill>
              <a:srgbClr val="B2FA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250" y="679625"/>
            <a:ext cx="9012125" cy="37597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9e91fc15b_0_99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e9e91fc15b_0_9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e9e91fc15b_0_99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e9e91fc15b_0_99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What is Git?</a:t>
            </a:r>
            <a:endParaRPr sz="1800">
              <a:solidFill>
                <a:srgbClr val="674EA7"/>
              </a:solidFill>
            </a:endParaRPr>
          </a:p>
        </p:txBody>
      </p:sp>
      <p:pic>
        <p:nvPicPr>
          <p:cNvPr id="186" name="Google Shape;186;g2e9e91fc15b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400" y="1105200"/>
            <a:ext cx="4741851" cy="5199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e9e91fc15b_0_99"/>
          <p:cNvSpPr txBox="1"/>
          <p:nvPr/>
        </p:nvSpPr>
        <p:spPr>
          <a:xfrm>
            <a:off x="6017175" y="1257225"/>
            <a:ext cx="5583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When you have a git repository, you have an additional directory called .git, which points at a mini-filesystem.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mini-filesystem is highly optimized and very complicated.  Don’t try to read it directly.</a:t>
            </a:r>
            <a:endParaRPr sz="2400"/>
          </a:p>
        </p:txBody>
      </p:sp>
      <p:sp>
        <p:nvSpPr>
          <p:cNvPr id="188" name="Google Shape;188;g2e9e91fc15b_0_99"/>
          <p:cNvSpPr txBox="1"/>
          <p:nvPr/>
        </p:nvSpPr>
        <p:spPr>
          <a:xfrm>
            <a:off x="6017175" y="1257225"/>
            <a:ext cx="5583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When you have a git repository, you have an additional directory called .git, which points at a mini-filesystem.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mini-filesystem is highly optimized and very complicated.  Don’t try to read it directly.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9e91fc15b_0_117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e9e91fc15b_0_11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2e9e91fc15b_0_117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e9e91fc15b_0_117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What is Git?</a:t>
            </a:r>
            <a:endParaRPr sz="1800">
              <a:solidFill>
                <a:srgbClr val="674EA7"/>
              </a:solidFill>
            </a:endParaRPr>
          </a:p>
        </p:txBody>
      </p:sp>
      <p:pic>
        <p:nvPicPr>
          <p:cNvPr id="198" name="Google Shape;198;g2e9e91fc15b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400" y="1105200"/>
            <a:ext cx="4941375" cy="54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e9e91fc15b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5325" y="2932375"/>
            <a:ext cx="165735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e9e91fc15b_0_117"/>
          <p:cNvSpPr txBox="1"/>
          <p:nvPr/>
        </p:nvSpPr>
        <p:spPr>
          <a:xfrm>
            <a:off x="6187950" y="1585675"/>
            <a:ext cx="5583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When you do a “commit”, you record all your local changes into the mini-fs.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mini-fs is “append-only”.  Nothing is ever over-written there, so everything you ever commit can be recovered.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9e91fc15b_0_135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e9e91fc15b_0_13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2e9e91fc15b_0_135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e9e91fc15b_0_135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What is Git?</a:t>
            </a:r>
            <a:endParaRPr sz="1800">
              <a:solidFill>
                <a:srgbClr val="674EA7"/>
              </a:solidFill>
            </a:endParaRPr>
          </a:p>
        </p:txBody>
      </p:sp>
      <p:sp>
        <p:nvSpPr>
          <p:cNvPr id="210" name="Google Shape;210;g2e9e91fc15b_0_135"/>
          <p:cNvSpPr txBox="1"/>
          <p:nvPr/>
        </p:nvSpPr>
        <p:spPr>
          <a:xfrm>
            <a:off x="6306175" y="3495925"/>
            <a:ext cx="5583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At the end of each work session, you need to save your changes on the server.  This is called a “push”.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Now all your data is backed up.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can retrieve it, on your machine or some other machine.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can retrieve it (that’s how we collect homework)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1" name="Google Shape;211;g2e9e91fc15b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200" y="950950"/>
            <a:ext cx="75628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e9e91fc15b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300" y="1800300"/>
            <a:ext cx="3747250" cy="42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e9e91fc15b_0_135"/>
          <p:cNvSpPr txBox="1"/>
          <p:nvPr/>
        </p:nvSpPr>
        <p:spPr>
          <a:xfrm>
            <a:off x="6306175" y="952800"/>
            <a:ext cx="365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server, somewhere on the internet, eg. bitbucket, github.com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9e91fc15b_0_151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e9e91fc15b_0_15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2e9e91fc15b_0_15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e9e91fc15b_0_151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Installation of Git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223" name="Google Shape;223;g2e9e91fc15b_0_151"/>
          <p:cNvSpPr txBox="1"/>
          <p:nvPr/>
        </p:nvSpPr>
        <p:spPr>
          <a:xfrm>
            <a:off x="771000" y="1366350"/>
            <a:ext cx="1142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41B47"/>
                </a:solidFill>
              </a:rPr>
              <a:t>Is there anyone who hasn't installed Git and VsCode on their machine?</a:t>
            </a:r>
            <a:endParaRPr sz="3000">
              <a:solidFill>
                <a:srgbClr val="741B47"/>
              </a:solidFill>
            </a:endParaRPr>
          </a:p>
        </p:txBody>
      </p:sp>
      <p:sp>
        <p:nvSpPr>
          <p:cNvPr id="224" name="Google Shape;224;g2e9e91fc15b_0_151"/>
          <p:cNvSpPr txBox="1"/>
          <p:nvPr/>
        </p:nvSpPr>
        <p:spPr>
          <a:xfrm>
            <a:off x="2588175" y="2719600"/>
            <a:ext cx="79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https://git-scm.com/downloads</a:t>
            </a:r>
            <a:endParaRPr sz="3600"/>
          </a:p>
        </p:txBody>
      </p:sp>
      <p:sp>
        <p:nvSpPr>
          <p:cNvPr id="225" name="Google Shape;225;g2e9e91fc15b_0_151"/>
          <p:cNvSpPr txBox="1"/>
          <p:nvPr/>
        </p:nvSpPr>
        <p:spPr>
          <a:xfrm>
            <a:off x="2220575" y="3901650"/>
            <a:ext cx="817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https://code.visualstudio.com/download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9e91fc15b_0_169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e9e91fc15b_0_16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g2e9e91fc15b_0_169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e9e91fc15b_0_169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How to create a Git repository?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235" name="Google Shape;235;g2e9e91fc15b_0_169"/>
          <p:cNvSpPr txBox="1"/>
          <p:nvPr/>
        </p:nvSpPr>
        <p:spPr>
          <a:xfrm>
            <a:off x="880200" y="1366350"/>
            <a:ext cx="11100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Let’s check if you have git in your computer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git --ve</a:t>
            </a:r>
            <a:endParaRPr b="1"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git needs your identity 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git config --global user.git config --global user.email </a:t>
            </a:r>
            <a:endParaRPr sz="3000"/>
          </a:p>
        </p:txBody>
      </p:sp>
      <p:sp>
        <p:nvSpPr>
          <p:cNvPr id="236" name="Google Shape;236;g2e9e91fc15b_0_169"/>
          <p:cNvSpPr txBox="1"/>
          <p:nvPr/>
        </p:nvSpPr>
        <p:spPr>
          <a:xfrm>
            <a:off x="880200" y="2027925"/>
            <a:ext cx="75282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EC07D"/>
                </a:solidFill>
                <a:latin typeface="Calibri"/>
                <a:ea typeface="Calibri"/>
                <a:cs typeface="Calibri"/>
                <a:sym typeface="Calibri"/>
              </a:rPr>
              <a:t>git --version</a:t>
            </a:r>
            <a:endParaRPr sz="2800">
              <a:solidFill>
                <a:srgbClr val="0EC0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e9e91fc15b_0_169"/>
          <p:cNvSpPr txBox="1"/>
          <p:nvPr/>
        </p:nvSpPr>
        <p:spPr>
          <a:xfrm>
            <a:off x="880200" y="3372750"/>
            <a:ext cx="7528200" cy="104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EC07D"/>
                </a:solidFill>
                <a:latin typeface="Calibri"/>
                <a:ea typeface="Calibri"/>
                <a:cs typeface="Calibri"/>
                <a:sym typeface="Calibri"/>
              </a:rPr>
              <a:t>git config --global user.email “your mail adress”</a:t>
            </a:r>
            <a:endParaRPr sz="2800">
              <a:solidFill>
                <a:srgbClr val="0EC07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EC07D"/>
                </a:solidFill>
                <a:latin typeface="Calibri"/>
                <a:ea typeface="Calibri"/>
                <a:cs typeface="Calibri"/>
                <a:sym typeface="Calibri"/>
              </a:rPr>
              <a:t>git config --global user.name “your name”</a:t>
            </a:r>
            <a:endParaRPr sz="2800">
              <a:solidFill>
                <a:srgbClr val="0EC0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e9e91fc15b_0_169"/>
          <p:cNvSpPr txBox="1"/>
          <p:nvPr/>
        </p:nvSpPr>
        <p:spPr>
          <a:xfrm>
            <a:off x="880200" y="4690250"/>
            <a:ext cx="75282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EC07D"/>
                </a:solidFill>
                <a:latin typeface="Calibri"/>
                <a:ea typeface="Calibri"/>
                <a:cs typeface="Calibri"/>
                <a:sym typeface="Calibri"/>
              </a:rPr>
              <a:t>git config –list</a:t>
            </a:r>
            <a:endParaRPr sz="2800">
              <a:solidFill>
                <a:srgbClr val="0EC0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e9e91fc15b_0_169"/>
          <p:cNvSpPr txBox="1"/>
          <p:nvPr/>
        </p:nvSpPr>
        <p:spPr>
          <a:xfrm>
            <a:off x="1103575" y="4690250"/>
            <a:ext cx="14058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9e91fc15b_0_192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e9e91fc15b_0_19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2e9e91fc15b_0_192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e9e91fc15b_0_192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How to create a Git repository?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249" name="Google Shape;249;g2e9e91fc15b_0_192"/>
          <p:cNvSpPr txBox="1"/>
          <p:nvPr/>
        </p:nvSpPr>
        <p:spPr>
          <a:xfrm>
            <a:off x="880200" y="1366350"/>
            <a:ext cx="11100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to create a new local repo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git --ve</a:t>
            </a:r>
            <a:endParaRPr b="1" sz="3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to see the commands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git config --global user.git config --global user.email </a:t>
            </a:r>
            <a:endParaRPr sz="3000"/>
          </a:p>
        </p:txBody>
      </p:sp>
      <p:sp>
        <p:nvSpPr>
          <p:cNvPr id="250" name="Google Shape;250;g2e9e91fc15b_0_192"/>
          <p:cNvSpPr txBox="1"/>
          <p:nvPr/>
        </p:nvSpPr>
        <p:spPr>
          <a:xfrm>
            <a:off x="880200" y="2027925"/>
            <a:ext cx="75282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EC07D"/>
                </a:solidFill>
                <a:latin typeface="Calibri"/>
                <a:ea typeface="Calibri"/>
                <a:cs typeface="Calibri"/>
                <a:sym typeface="Calibri"/>
              </a:rPr>
              <a:t>git init</a:t>
            </a:r>
            <a:endParaRPr sz="2800">
              <a:solidFill>
                <a:srgbClr val="0EC0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e9e91fc15b_0_192"/>
          <p:cNvSpPr txBox="1"/>
          <p:nvPr/>
        </p:nvSpPr>
        <p:spPr>
          <a:xfrm>
            <a:off x="880200" y="3372750"/>
            <a:ext cx="75282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EC07D"/>
                </a:solidFill>
                <a:latin typeface="Calibri"/>
                <a:ea typeface="Calibri"/>
                <a:cs typeface="Calibri"/>
                <a:sym typeface="Calibri"/>
              </a:rPr>
              <a:t>git help</a:t>
            </a:r>
            <a:endParaRPr sz="2800">
              <a:solidFill>
                <a:srgbClr val="0EC0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e9e91fc15b_0_192"/>
          <p:cNvSpPr txBox="1"/>
          <p:nvPr/>
        </p:nvSpPr>
        <p:spPr>
          <a:xfrm>
            <a:off x="880200" y="4690250"/>
            <a:ext cx="75282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EC07D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 sz="2800">
              <a:solidFill>
                <a:srgbClr val="0EC0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e9e91fc15b_0_192"/>
          <p:cNvSpPr txBox="1"/>
          <p:nvPr/>
        </p:nvSpPr>
        <p:spPr>
          <a:xfrm>
            <a:off x="1103575" y="4690250"/>
            <a:ext cx="14058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e9e91fc15b_0_192"/>
          <p:cNvSpPr txBox="1"/>
          <p:nvPr/>
        </p:nvSpPr>
        <p:spPr>
          <a:xfrm>
            <a:off x="880200" y="3996300"/>
            <a:ext cx="752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to see the status of your repo</a:t>
            </a:r>
            <a:endParaRPr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90e689eed_0_48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b90e689eed_0_4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b90e689eed_0_48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b90e689eed_0_48"/>
          <p:cNvPicPr preferRelativeResize="0"/>
          <p:nvPr/>
        </p:nvPicPr>
        <p:blipFill rotWithShape="1">
          <a:blip r:embed="rId4">
            <a:alphaModFix/>
          </a:blip>
          <a:srcRect b="0" l="0" r="0" t="15909"/>
          <a:stretch/>
        </p:blipFill>
        <p:spPr>
          <a:xfrm>
            <a:off x="1028525" y="1116700"/>
            <a:ext cx="10027376" cy="50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b90e689eed_0_48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Git Workflow</a:t>
            </a:r>
            <a:endParaRPr sz="40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90e689eed_0_67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b90e689eed_0_6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2b90e689eed_0_67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b90e689eed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762000"/>
            <a:ext cx="9997850" cy="46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b90e689eed_0_67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Git Workflow</a:t>
            </a:r>
            <a:endParaRPr sz="40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90e689eed_0_75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b90e689eed_0_7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2b90e689eed_0_75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b90e689eed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838200"/>
            <a:ext cx="10016125" cy="46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b90e689eed_0_75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Git Workflow</a:t>
            </a:r>
            <a:endParaRPr sz="40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90e689eed_0_83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b90e689eed_0_8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2b90e689eed_0_83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b90e689eed_0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025" y="1008225"/>
            <a:ext cx="87344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b90e689eed_0_83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Git Workflow</a:t>
            </a:r>
            <a:endParaRPr sz="40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8daaf98b3_0_12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68daaf98b3_0_1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268daaf98b3_0_12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68daaf98b3_0_12"/>
          <p:cNvSpPr txBox="1"/>
          <p:nvPr/>
        </p:nvSpPr>
        <p:spPr>
          <a:xfrm>
            <a:off x="928675" y="268025"/>
            <a:ext cx="10116300" cy="6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Git Basics</a:t>
            </a:r>
            <a:endParaRPr sz="36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What is version control?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Centralized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Distributed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What is Git?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Installation of Git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How to create a Git repository?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Git workflow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Basic Git commands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Branches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90e689eed_0_95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b90e689eed_0_9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2b90e689eed_0_95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b90e689eed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400" y="1143000"/>
            <a:ext cx="89820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b90e689eed_0_95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Git Workflow</a:t>
            </a:r>
            <a:endParaRPr sz="40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90e689eed_0_103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b90e689eed_0_10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b90e689eed_0_103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b90e689eed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400" y="990600"/>
            <a:ext cx="9496425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b90e689eed_0_103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Git Workflow</a:t>
            </a:r>
            <a:endParaRPr sz="40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90e689eed_0_111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b90e689eed_0_11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2b90e689eed_0_11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b90e689eed_0_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400" y="990600"/>
            <a:ext cx="8848725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b90e689eed_0_111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Git Workflow</a:t>
            </a:r>
            <a:endParaRPr sz="40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eafe20301c_0_0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eafe20301c_0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2eafe20301c_0_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eafe20301c_0_0"/>
          <p:cNvSpPr/>
          <p:nvPr/>
        </p:nvSpPr>
        <p:spPr>
          <a:xfrm>
            <a:off x="0" y="0"/>
            <a:ext cx="11947200" cy="69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4" name="Google Shape;334;g2eafe20301c_0_0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eafe20301c_0_0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eafe20301c_0_0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2eafe20301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400" y="1002676"/>
            <a:ext cx="8395276" cy="543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eafe20301c_0_0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Branches</a:t>
            </a:r>
            <a:endParaRPr sz="4000">
              <a:solidFill>
                <a:srgbClr val="674EA7"/>
              </a:solidFill>
            </a:endParaRPr>
          </a:p>
        </p:txBody>
      </p:sp>
      <p:pic>
        <p:nvPicPr>
          <p:cNvPr id="339" name="Google Shape;339;g2eafe20301c_0_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afe20301c_0_24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2eafe20301c_0_2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g2eafe20301c_0_24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eafe20301c_0_24"/>
          <p:cNvSpPr/>
          <p:nvPr/>
        </p:nvSpPr>
        <p:spPr>
          <a:xfrm>
            <a:off x="0" y="0"/>
            <a:ext cx="11947200" cy="69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9" name="Google Shape;349;g2eafe20301c_0_24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eafe20301c_0_24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2eafe20301c_0_24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eafe20301c_0_24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Merge &amp; Resolve Conflict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353" name="Google Shape;353;g2eafe20301c_0_24"/>
          <p:cNvSpPr txBox="1"/>
          <p:nvPr/>
        </p:nvSpPr>
        <p:spPr>
          <a:xfrm>
            <a:off x="1454000" y="950950"/>
            <a:ext cx="565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Forwarding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2eafe20301c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522" y="1566550"/>
            <a:ext cx="6363925" cy="52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eafe20301c_0_24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b77408251_0_6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2eb77408251_0_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2eb77408251_0_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eb77408251_0_6"/>
          <p:cNvSpPr/>
          <p:nvPr/>
        </p:nvSpPr>
        <p:spPr>
          <a:xfrm>
            <a:off x="0" y="0"/>
            <a:ext cx="11947200" cy="69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5" name="Google Shape;365;g2eb77408251_0_6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eb77408251_0_6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eb77408251_0_6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eb77408251_0_6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Merge &amp; Resolve Conflict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369" name="Google Shape;369;g2eb77408251_0_6"/>
          <p:cNvSpPr txBox="1"/>
          <p:nvPr/>
        </p:nvSpPr>
        <p:spPr>
          <a:xfrm>
            <a:off x="1454000" y="950950"/>
            <a:ext cx="565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3-way Mer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2eb7740825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500" y="1532775"/>
            <a:ext cx="6300201" cy="51547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71" name="Google Shape;371;g2eb77408251_0_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eafe20301c_0_42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eafe20301c_0_4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g2eafe20301c_0_42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eafe20301c_0_42"/>
          <p:cNvSpPr/>
          <p:nvPr/>
        </p:nvSpPr>
        <p:spPr>
          <a:xfrm>
            <a:off x="2515025" y="0"/>
            <a:ext cx="9554700" cy="471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1" name="Google Shape;381;g2eafe20301c_0_42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eafe20301c_0_42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2eafe20301c_0_42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eafe20301c_0_42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Merge &amp; Resolve Conflict</a:t>
            </a:r>
            <a:endParaRPr sz="4000">
              <a:solidFill>
                <a:srgbClr val="674EA7"/>
              </a:solidFill>
            </a:endParaRPr>
          </a:p>
        </p:txBody>
      </p:sp>
      <p:pic>
        <p:nvPicPr>
          <p:cNvPr id="385" name="Google Shape;385;g2eafe20301c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2926" y="952800"/>
            <a:ext cx="9396827" cy="52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eafe20301c_0_42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afe20301c_0_61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2eafe20301c_0_6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2eafe20301c_0_6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eafe20301c_0_61"/>
          <p:cNvSpPr/>
          <p:nvPr/>
        </p:nvSpPr>
        <p:spPr>
          <a:xfrm>
            <a:off x="2515025" y="0"/>
            <a:ext cx="9554700" cy="471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6" name="Google Shape;396;g2eafe20301c_0_61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eafe20301c_0_61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eafe20301c_0_61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eafe20301c_0_61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Merge &amp; Resolve Conflict</a:t>
            </a:r>
            <a:endParaRPr sz="4000">
              <a:solidFill>
                <a:srgbClr val="674EA7"/>
              </a:solidFill>
            </a:endParaRPr>
          </a:p>
        </p:txBody>
      </p:sp>
      <p:pic>
        <p:nvPicPr>
          <p:cNvPr id="400" name="Google Shape;400;g2eafe20301c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926" y="1257225"/>
            <a:ext cx="8631525" cy="532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401" name="Google Shape;401;g2eafe20301c_0_61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afe20301c_0_76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2eafe20301c_0_7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g2eafe20301c_0_7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eafe20301c_0_76"/>
          <p:cNvSpPr/>
          <p:nvPr/>
        </p:nvSpPr>
        <p:spPr>
          <a:xfrm>
            <a:off x="2515025" y="0"/>
            <a:ext cx="9554700" cy="471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1" name="Google Shape;411;g2eafe20301c_0_76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eafe20301c_0_76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eafe20301c_0_76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2eafe20301c_0_76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Stash</a:t>
            </a:r>
            <a:r>
              <a:rPr lang="en" sz="4000">
                <a:solidFill>
                  <a:srgbClr val="674EA7"/>
                </a:solidFill>
              </a:rPr>
              <a:t> &amp; Pop</a:t>
            </a:r>
            <a:endParaRPr sz="4000">
              <a:solidFill>
                <a:srgbClr val="674EA7"/>
              </a:solidFill>
            </a:endParaRPr>
          </a:p>
        </p:txBody>
      </p:sp>
      <p:pic>
        <p:nvPicPr>
          <p:cNvPr id="415" name="Google Shape;415;g2eafe20301c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750" y="1046450"/>
            <a:ext cx="9339351" cy="50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eafe20301c_0_76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2eafe20301c_0_113"/>
          <p:cNvPicPr preferRelativeResize="0"/>
          <p:nvPr/>
        </p:nvPicPr>
        <p:blipFill rotWithShape="1">
          <a:blip r:embed="rId3">
            <a:alphaModFix/>
          </a:blip>
          <a:srcRect b="11714" l="0" r="0" t="16239"/>
          <a:stretch/>
        </p:blipFill>
        <p:spPr>
          <a:xfrm>
            <a:off x="1042950" y="928025"/>
            <a:ext cx="5766851" cy="132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eafe20301c_0_113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eafe20301c_0_11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2eafe20301c_0_113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eafe20301c_0_113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2eafe20301c_0_113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2eafe20301c_0_113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Navigating History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429" name="Google Shape;429;g2eafe20301c_0_113"/>
          <p:cNvSpPr txBox="1"/>
          <p:nvPr/>
        </p:nvSpPr>
        <p:spPr>
          <a:xfrm>
            <a:off x="1124350" y="2292775"/>
            <a:ext cx="50595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&lt;before_hash&gt;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g2eafe20301c_0_113"/>
          <p:cNvPicPr preferRelativeResize="0"/>
          <p:nvPr/>
        </p:nvPicPr>
        <p:blipFill rotWithShape="1">
          <a:blip r:embed="rId4">
            <a:alphaModFix/>
          </a:blip>
          <a:srcRect b="12583" l="0" r="0" t="17622"/>
          <a:stretch/>
        </p:blipFill>
        <p:spPr>
          <a:xfrm>
            <a:off x="958550" y="2880450"/>
            <a:ext cx="614760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eafe20301c_0_113"/>
          <p:cNvSpPr txBox="1"/>
          <p:nvPr/>
        </p:nvSpPr>
        <p:spPr>
          <a:xfrm>
            <a:off x="1042950" y="4325100"/>
            <a:ext cx="50595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switch master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g2eafe20301c_0_113"/>
          <p:cNvPicPr preferRelativeResize="0"/>
          <p:nvPr/>
        </p:nvPicPr>
        <p:blipFill rotWithShape="1">
          <a:blip r:embed="rId3">
            <a:alphaModFix/>
          </a:blip>
          <a:srcRect b="11714" l="0" r="0" t="16239"/>
          <a:stretch/>
        </p:blipFill>
        <p:spPr>
          <a:xfrm>
            <a:off x="1042950" y="4898325"/>
            <a:ext cx="5766851" cy="132381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2eafe20301c_0_113"/>
          <p:cNvSpPr txBox="1"/>
          <p:nvPr/>
        </p:nvSpPr>
        <p:spPr>
          <a:xfrm>
            <a:off x="958550" y="588700"/>
            <a:ext cx="2546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Checkout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g2eafe20301c_0_113"/>
          <p:cNvPicPr preferRelativeResize="0"/>
          <p:nvPr/>
        </p:nvPicPr>
        <p:blipFill rotWithShape="1">
          <a:blip r:embed="rId5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9e91fc15b_0_12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e9e91fc15b_0_1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2e9e91fc15b_0_12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e9e91fc15b_0_12"/>
          <p:cNvSpPr txBox="1"/>
          <p:nvPr/>
        </p:nvSpPr>
        <p:spPr>
          <a:xfrm>
            <a:off x="928675" y="115625"/>
            <a:ext cx="10116300" cy="6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Git Advance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Branches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Creating and Using Branches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Resolving Merge Conflicts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Merging Branches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Merge and Resolve Conflict</a:t>
            </a:r>
            <a:endParaRPr sz="22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Stash and Pop </a:t>
            </a:r>
            <a:endParaRPr sz="22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Navigating History</a:t>
            </a:r>
            <a:endParaRPr sz="2800">
              <a:solidFill>
                <a:schemeClr val="dk1"/>
              </a:solidFill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Restore    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Checkout  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Reset 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Revert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diff</a:t>
            </a:r>
            <a:endParaRPr sz="2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eafe20301c_0_131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eafe20301c_0_13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eafe20301c_0_131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eafe20301c_0_131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2eafe20301c_0_131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2eafe20301c_0_131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Navigating History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446" name="Google Shape;446;g2eafe20301c_0_131"/>
          <p:cNvSpPr txBox="1"/>
          <p:nvPr/>
        </p:nvSpPr>
        <p:spPr>
          <a:xfrm>
            <a:off x="958550" y="588700"/>
            <a:ext cx="2546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Checkout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2eafe20301c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150" y="1809475"/>
            <a:ext cx="9391199" cy="42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eafe20301c_0_131"/>
          <p:cNvPicPr preferRelativeResize="0"/>
          <p:nvPr/>
        </p:nvPicPr>
        <p:blipFill rotWithShape="1">
          <a:blip r:embed="rId4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eafe20301c_0_150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2eafe20301c_0_15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eafe20301c_0_150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2eafe20301c_0_150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2eafe20301c_0_150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2eafe20301c_0_150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Navigating History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460" name="Google Shape;460;g2eafe20301c_0_150"/>
          <p:cNvSpPr txBox="1"/>
          <p:nvPr/>
        </p:nvSpPr>
        <p:spPr>
          <a:xfrm>
            <a:off x="1064725" y="782000"/>
            <a:ext cx="2546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Reset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g2eafe20301c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249" y="993700"/>
            <a:ext cx="4959324" cy="22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eafe20301c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146" y="4094175"/>
            <a:ext cx="5119526" cy="20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eafe20301c_0_150"/>
          <p:cNvSpPr txBox="1"/>
          <p:nvPr/>
        </p:nvSpPr>
        <p:spPr>
          <a:xfrm>
            <a:off x="3539900" y="6112000"/>
            <a:ext cx="52350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reset 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hard &lt;commit_hash&gt;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g2eafe20301c_0_150"/>
          <p:cNvPicPr preferRelativeResize="0"/>
          <p:nvPr/>
        </p:nvPicPr>
        <p:blipFill rotWithShape="1">
          <a:blip r:embed="rId5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eafe20301c_0_166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2eafe20301c_0_16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eafe20301c_0_166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2eafe20301c_0_166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2eafe20301c_0_166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eafe20301c_0_166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Navigating History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476" name="Google Shape;476;g2eafe20301c_0_166"/>
          <p:cNvSpPr txBox="1"/>
          <p:nvPr/>
        </p:nvSpPr>
        <p:spPr>
          <a:xfrm>
            <a:off x="1064725" y="782000"/>
            <a:ext cx="2546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2eafe20301c_0_166"/>
          <p:cNvSpPr txBox="1"/>
          <p:nvPr/>
        </p:nvSpPr>
        <p:spPr>
          <a:xfrm>
            <a:off x="3539900" y="6112000"/>
            <a:ext cx="52350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revert &lt;commit_hash&gt;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g2eafe20301c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650" y="1397600"/>
            <a:ext cx="10376775" cy="22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eafe20301c_0_166"/>
          <p:cNvPicPr preferRelativeResize="0"/>
          <p:nvPr/>
        </p:nvPicPr>
        <p:blipFill rotWithShape="1">
          <a:blip r:embed="rId4">
            <a:alphaModFix/>
          </a:blip>
          <a:srcRect b="0" l="0" r="0" t="16191"/>
          <a:stretch/>
        </p:blipFill>
        <p:spPr>
          <a:xfrm>
            <a:off x="1161325" y="3777050"/>
            <a:ext cx="10439876" cy="21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eafe20301c_0_166"/>
          <p:cNvPicPr preferRelativeResize="0"/>
          <p:nvPr/>
        </p:nvPicPr>
        <p:blipFill rotWithShape="1">
          <a:blip r:embed="rId5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2eafe20301c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575" y="1355825"/>
            <a:ext cx="9057077" cy="30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2eafe20301c_0_185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eafe20301c_0_18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2eafe20301c_0_185"/>
          <p:cNvSpPr/>
          <p:nvPr/>
        </p:nvSpPr>
        <p:spPr>
          <a:xfrm rot="5400000">
            <a:off x="742219" y="362896"/>
            <a:ext cx="148200" cy="690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2eafe20301c_0_185"/>
          <p:cNvSpPr/>
          <p:nvPr/>
        </p:nvSpPr>
        <p:spPr>
          <a:xfrm>
            <a:off x="364015" y="628704"/>
            <a:ext cx="973200" cy="153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2eafe20301c_0_185"/>
          <p:cNvSpPr/>
          <p:nvPr/>
        </p:nvSpPr>
        <p:spPr>
          <a:xfrm>
            <a:off x="0" y="0"/>
            <a:ext cx="755700" cy="69468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90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eafe20301c_0_185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Navigating History</a:t>
            </a:r>
            <a:endParaRPr sz="4000">
              <a:solidFill>
                <a:srgbClr val="674EA7"/>
              </a:solidFill>
            </a:endParaRPr>
          </a:p>
        </p:txBody>
      </p:sp>
      <p:sp>
        <p:nvSpPr>
          <p:cNvPr id="493" name="Google Shape;493;g2eafe20301c_0_185"/>
          <p:cNvSpPr txBox="1"/>
          <p:nvPr/>
        </p:nvSpPr>
        <p:spPr>
          <a:xfrm>
            <a:off x="1064725" y="782000"/>
            <a:ext cx="2546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Rebasing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eafe20301c_0_185"/>
          <p:cNvSpPr txBox="1"/>
          <p:nvPr/>
        </p:nvSpPr>
        <p:spPr>
          <a:xfrm>
            <a:off x="4831725" y="4186950"/>
            <a:ext cx="21171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switch feat</a:t>
            </a:r>
            <a:b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rebase main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g2eafe20301c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575" y="5115425"/>
            <a:ext cx="9676349" cy="9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eafe20301c_0_185"/>
          <p:cNvSpPr/>
          <p:nvPr/>
        </p:nvSpPr>
        <p:spPr>
          <a:xfrm rot="5400000">
            <a:off x="6653275" y="4189775"/>
            <a:ext cx="1158900" cy="69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g2eafe20301c_0_185"/>
          <p:cNvPicPr preferRelativeResize="0"/>
          <p:nvPr/>
        </p:nvPicPr>
        <p:blipFill rotWithShape="1">
          <a:blip r:embed="rId5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b77408251_0_39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2eb77408251_0_3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g2eb77408251_0_39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711450" y="0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eb77408251_0_39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674EA7"/>
                </a:solidFill>
              </a:rPr>
              <a:t>Navigating History</a:t>
            </a:r>
            <a:endParaRPr sz="4000">
              <a:solidFill>
                <a:srgbClr val="674EA7"/>
              </a:solidFill>
            </a:endParaRPr>
          </a:p>
        </p:txBody>
      </p:sp>
      <p:pic>
        <p:nvPicPr>
          <p:cNvPr id="507" name="Google Shape;507;g2eb77408251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475" y="1303075"/>
            <a:ext cx="9648025" cy="3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2eb77408251_0_39"/>
          <p:cNvSpPr/>
          <p:nvPr/>
        </p:nvSpPr>
        <p:spPr>
          <a:xfrm flipH="1" rot="4734181">
            <a:off x="1731734" y="2505800"/>
            <a:ext cx="506571" cy="165756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2eb77408251_0_39"/>
          <p:cNvSpPr txBox="1"/>
          <p:nvPr/>
        </p:nvSpPr>
        <p:spPr>
          <a:xfrm>
            <a:off x="920175" y="3752950"/>
            <a:ext cx="23895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 restore &lt;file_name&gt;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0" name="Google Shape;510;g2eb77408251_0_39"/>
          <p:cNvSpPr/>
          <p:nvPr/>
        </p:nvSpPr>
        <p:spPr>
          <a:xfrm flipH="1" rot="4734181">
            <a:off x="4407142" y="2137783"/>
            <a:ext cx="506571" cy="229222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2eb77408251_0_39"/>
          <p:cNvSpPr txBox="1"/>
          <p:nvPr/>
        </p:nvSpPr>
        <p:spPr>
          <a:xfrm>
            <a:off x="3309675" y="3803625"/>
            <a:ext cx="30903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 restore --staged &lt;file_name&gt;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g2eb77408251_0_39"/>
          <p:cNvSpPr/>
          <p:nvPr/>
        </p:nvSpPr>
        <p:spPr>
          <a:xfrm flipH="1" rot="4734181">
            <a:off x="7472117" y="2188458"/>
            <a:ext cx="506571" cy="229222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2eb77408251_0_39"/>
          <p:cNvSpPr txBox="1"/>
          <p:nvPr/>
        </p:nvSpPr>
        <p:spPr>
          <a:xfrm>
            <a:off x="6653200" y="3752950"/>
            <a:ext cx="30903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 reset --soft HEAD^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4" name="Google Shape;514;g2eb77408251_0_39"/>
          <p:cNvSpPr/>
          <p:nvPr/>
        </p:nvSpPr>
        <p:spPr>
          <a:xfrm flipH="1" rot="5075800">
            <a:off x="5842725" y="1614095"/>
            <a:ext cx="506551" cy="5805448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2eb77408251_0_39"/>
          <p:cNvSpPr txBox="1"/>
          <p:nvPr/>
        </p:nvSpPr>
        <p:spPr>
          <a:xfrm>
            <a:off x="4899600" y="4859050"/>
            <a:ext cx="1941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 reset HEAD^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g2eb77408251_0_39"/>
          <p:cNvSpPr/>
          <p:nvPr/>
        </p:nvSpPr>
        <p:spPr>
          <a:xfrm flipH="1" rot="5220282">
            <a:off x="4894006" y="1416138"/>
            <a:ext cx="723388" cy="802282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2eb77408251_0_39"/>
          <p:cNvSpPr txBox="1"/>
          <p:nvPr/>
        </p:nvSpPr>
        <p:spPr>
          <a:xfrm>
            <a:off x="4190350" y="5880675"/>
            <a:ext cx="23025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 reset --hard HEAD^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90e689eed_0_154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2b90e689eed_0_15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g2b90e689eed_0_15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2b90e689eed_0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7325" y="765425"/>
            <a:ext cx="927735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90e689eed_0_40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b90e689eed_0_4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g2b90e689eed_0_4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b90e689eed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2800" y="536750"/>
            <a:ext cx="9496425" cy="32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90e689eed_0_130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2b90e689eed_0_13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g2b90e689eed_0_13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b90e689eed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2750" y="842963"/>
            <a:ext cx="8991600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90e689eed_0_138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2b90e689eed_0_13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g2b90e689eed_0_138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b90e689eed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325" y="1064550"/>
            <a:ext cx="91725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90e689eed_0_146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b90e689eed_0_14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g2b90e689eed_0_146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b90e689eed_0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825" y="670400"/>
            <a:ext cx="9296400" cy="5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9e91fc15b_0_20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e9e91fc15b_0_2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2e9e91fc15b_0_2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e9e91fc15b_0_20"/>
          <p:cNvSpPr txBox="1"/>
          <p:nvPr/>
        </p:nvSpPr>
        <p:spPr>
          <a:xfrm>
            <a:off x="928675" y="801425"/>
            <a:ext cx="9914100" cy="5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Git and Team Working</a:t>
            </a:r>
            <a:endParaRPr b="1" sz="3600">
              <a:solidFill>
                <a:schemeClr val="dk1"/>
              </a:solidFill>
            </a:endParaRPr>
          </a:p>
          <a:p>
            <a:pPr indent="-406400" lvl="0" marL="5486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Usage of Remote Repository</a:t>
            </a:r>
            <a:endParaRPr sz="2800">
              <a:solidFill>
                <a:schemeClr val="dk1"/>
              </a:solidFill>
            </a:endParaRPr>
          </a:p>
          <a:p>
            <a:pPr indent="-400050" lvl="0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➢"/>
            </a:pPr>
            <a:r>
              <a:rPr lang="en" sz="2800">
                <a:solidFill>
                  <a:schemeClr val="dk1"/>
                </a:solidFill>
              </a:rPr>
              <a:t>Project Management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Issue and pull request management in GitHub/Bitbucket</a:t>
            </a:r>
            <a:endParaRPr sz="2800">
              <a:solidFill>
                <a:schemeClr val="dk1"/>
              </a:solidFill>
            </a:endParaRPr>
          </a:p>
          <a:p>
            <a:pPr indent="-400050" lvl="0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➢"/>
            </a:pPr>
            <a:r>
              <a:rPr lang="en" sz="2800">
                <a:solidFill>
                  <a:schemeClr val="dk1"/>
                </a:solidFill>
              </a:rPr>
              <a:t>Conflict Management</a:t>
            </a:r>
            <a:endParaRPr sz="2800">
              <a:solidFill>
                <a:schemeClr val="dk1"/>
              </a:solidFill>
            </a:endParaRPr>
          </a:p>
          <a:p>
            <a:pPr indent="-406400" lvl="0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" sz="2800">
                <a:solidFill>
                  <a:schemeClr val="dk1"/>
                </a:solidFill>
              </a:rPr>
              <a:t>Git ignore (.gitignore)</a:t>
            </a:r>
            <a:endParaRPr sz="2800">
              <a:solidFill>
                <a:schemeClr val="dk1"/>
              </a:solidFill>
            </a:endParaRPr>
          </a:p>
          <a:p>
            <a:pPr indent="-400050" lvl="0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➢"/>
            </a:pPr>
            <a:r>
              <a:rPr lang="en" sz="2800">
                <a:solidFill>
                  <a:schemeClr val="dk1"/>
                </a:solidFill>
              </a:rPr>
              <a:t>Git Automation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CI/CD pipeline integration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68daaf98b3_0_21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268daaf98b3_0_2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g268daaf98b3_0_2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68daaf98b3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100" y="388875"/>
            <a:ext cx="9610726" cy="55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9e91fc15b_0_28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e9e91fc15b_0_2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2e9e91fc15b_0_28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e9e91fc15b_0_28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What is version control?</a:t>
            </a:r>
            <a:endParaRPr sz="1800">
              <a:solidFill>
                <a:srgbClr val="674EA7"/>
              </a:solidFill>
            </a:endParaRPr>
          </a:p>
        </p:txBody>
      </p:sp>
      <p:pic>
        <p:nvPicPr>
          <p:cNvPr id="133" name="Google Shape;133;g2e9e91fc15b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400" y="952800"/>
            <a:ext cx="4200300" cy="56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9e91fc15b_0_39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e9e91fc15b_0_3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2e9e91fc15b_0_39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e9e91fc15b_0_39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What is version control?</a:t>
            </a:r>
            <a:endParaRPr sz="1800">
              <a:solidFill>
                <a:srgbClr val="674EA7"/>
              </a:solidFill>
            </a:endParaRPr>
          </a:p>
        </p:txBody>
      </p:sp>
      <p:sp>
        <p:nvSpPr>
          <p:cNvPr id="143" name="Google Shape;143;g2e9e91fc15b_0_39"/>
          <p:cNvSpPr txBox="1"/>
          <p:nvPr/>
        </p:nvSpPr>
        <p:spPr>
          <a:xfrm>
            <a:off x="771000" y="1011625"/>
            <a:ext cx="114210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Track changes</a:t>
            </a:r>
            <a:r>
              <a:rPr lang="en" sz="2400">
                <a:solidFill>
                  <a:srgbClr val="666666"/>
                </a:solidFill>
              </a:rPr>
              <a:t> on text files / source files for you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Unlimited</a:t>
            </a:r>
            <a:r>
              <a:rPr lang="en" sz="2400">
                <a:solidFill>
                  <a:srgbClr val="666666"/>
                </a:solidFill>
              </a:rPr>
              <a:t> Undo / Redo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Time Travel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Collaborative development environment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Compare</a:t>
            </a:r>
            <a:r>
              <a:rPr lang="en" sz="2400">
                <a:solidFill>
                  <a:srgbClr val="666666"/>
                </a:solidFill>
              </a:rPr>
              <a:t> and </a:t>
            </a:r>
            <a:r>
              <a:rPr lang="en" sz="2400">
                <a:solidFill>
                  <a:schemeClr val="dk1"/>
                </a:solidFill>
              </a:rPr>
              <a:t>Blame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What changed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When it changed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Why it changed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Who changed it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9e91fc15b_0_54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e9e91fc15b_0_5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2e9e91fc15b_0_54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e9e91fc15b_0_54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What is version control?</a:t>
            </a:r>
            <a:endParaRPr sz="1800">
              <a:solidFill>
                <a:srgbClr val="674EA7"/>
              </a:solidFill>
            </a:endParaRPr>
          </a:p>
        </p:txBody>
      </p:sp>
      <p:sp>
        <p:nvSpPr>
          <p:cNvPr id="153" name="Google Shape;153;g2e9e91fc15b_0_54"/>
          <p:cNvSpPr txBox="1"/>
          <p:nvPr/>
        </p:nvSpPr>
        <p:spPr>
          <a:xfrm>
            <a:off x="893375" y="1011625"/>
            <a:ext cx="48609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Char char="➢"/>
            </a:pPr>
            <a:r>
              <a:rPr b="1" lang="en" sz="2400">
                <a:solidFill>
                  <a:srgbClr val="FF9900"/>
                </a:solidFill>
              </a:rPr>
              <a:t>Centralized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You need to be connected to the server</a:t>
            </a:r>
            <a:endParaRPr sz="19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</a:rPr>
              <a:t>										</a:t>
            </a:r>
            <a:endParaRPr b="1" sz="240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4" name="Google Shape;154;g2e9e91fc15b_0_54"/>
          <p:cNvSpPr txBox="1"/>
          <p:nvPr/>
        </p:nvSpPr>
        <p:spPr>
          <a:xfrm>
            <a:off x="6371925" y="1011625"/>
            <a:ext cx="5202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Char char="➢"/>
            </a:pPr>
            <a:r>
              <a:rPr b="1" lang="en" sz="2400">
                <a:solidFill>
                  <a:srgbClr val="FF9900"/>
                </a:solidFill>
              </a:rPr>
              <a:t>Distributed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You can work while offline</a:t>
            </a:r>
            <a:endParaRPr sz="19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55" name="Google Shape;155;g2e9e91fc15b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375" y="2391450"/>
            <a:ext cx="10073076" cy="35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9e91fc15b_0_63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e9e91fc15b_0_6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2e9e91fc15b_0_63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e9e91fc15b_0_63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What is Git?</a:t>
            </a:r>
            <a:endParaRPr sz="1800">
              <a:solidFill>
                <a:srgbClr val="674EA7"/>
              </a:solidFill>
            </a:endParaRPr>
          </a:p>
        </p:txBody>
      </p:sp>
      <p:sp>
        <p:nvSpPr>
          <p:cNvPr id="165" name="Google Shape;165;g2e9e91fc15b_0_63"/>
          <p:cNvSpPr txBox="1"/>
          <p:nvPr/>
        </p:nvSpPr>
        <p:spPr>
          <a:xfrm>
            <a:off x="771000" y="1011625"/>
            <a:ext cx="114210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b="1" lang="en" sz="2200">
                <a:solidFill>
                  <a:schemeClr val="dk1"/>
                </a:solidFill>
              </a:rPr>
              <a:t>Git</a:t>
            </a:r>
            <a:r>
              <a:rPr lang="en" sz="2200">
                <a:solidFill>
                  <a:schemeClr val="dk1"/>
                </a:solidFill>
              </a:rPr>
              <a:t> is a software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200">
                <a:solidFill>
                  <a:schemeClr val="dk1"/>
                </a:solidFill>
              </a:rPr>
              <a:t>Content Tracker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200">
                <a:solidFill>
                  <a:schemeClr val="dk1"/>
                </a:solidFill>
              </a:rPr>
              <a:t>Distributed Version Control System (VCS)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200">
                <a:solidFill>
                  <a:schemeClr val="dk1"/>
                </a:solidFill>
              </a:rPr>
              <a:t>Linus Torvalds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9e91fc15b_0_88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e9e91fc15b_0_8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e9e91fc15b_0_88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e9e91fc15b_0_88"/>
          <p:cNvSpPr txBox="1"/>
          <p:nvPr/>
        </p:nvSpPr>
        <p:spPr>
          <a:xfrm>
            <a:off x="771000" y="152400"/>
            <a:ext cx="101991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74EA7"/>
                </a:solidFill>
              </a:rPr>
              <a:t>What is Git?</a:t>
            </a:r>
            <a:endParaRPr sz="1800">
              <a:solidFill>
                <a:srgbClr val="674EA7"/>
              </a:solidFill>
            </a:endParaRPr>
          </a:p>
        </p:txBody>
      </p:sp>
      <p:pic>
        <p:nvPicPr>
          <p:cNvPr id="175" name="Google Shape;175;g2e9e91fc15b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800" y="417450"/>
            <a:ext cx="3635450" cy="60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e9e91fc15b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650" y="2473800"/>
            <a:ext cx="39243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2021-01-17T13:28:37Z</dcterms:created>
  <dc:creator>Burhan Aydoðdu</dc:creator>
</cp:coreProperties>
</file>